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2" r:id="rId3"/>
    <p:sldId id="257" r:id="rId4"/>
    <p:sldId id="276" r:id="rId5"/>
    <p:sldId id="258" r:id="rId6"/>
    <p:sldId id="277" r:id="rId7"/>
    <p:sldId id="285" r:id="rId8"/>
    <p:sldId id="266" r:id="rId9"/>
    <p:sldId id="270" r:id="rId10"/>
    <p:sldId id="265" r:id="rId11"/>
    <p:sldId id="279" r:id="rId12"/>
    <p:sldId id="280" r:id="rId13"/>
    <p:sldId id="281" r:id="rId14"/>
    <p:sldId id="282" r:id="rId15"/>
    <p:sldId id="283" r:id="rId16"/>
    <p:sldId id="263" r:id="rId17"/>
    <p:sldId id="268" r:id="rId18"/>
    <p:sldId id="278" r:id="rId19"/>
    <p:sldId id="262" r:id="rId20"/>
    <p:sldId id="26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1/17/2017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dev.office.com/sharepoint/docs/spfx/set-up-your-developer-tenan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nodejs.org/en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harepointnutsandbolts.com/2016/09/sharepoint-framework-web-part-properties-pages-groups-controls.html" TargetMode="External"/><Relationship Id="rId3" Type="http://schemas.openxmlformats.org/officeDocument/2006/relationships/hyperlink" Target="http://www.sharepointnutsandbolts.com/2016/05/the-new-sharepoint-development-model.html" TargetMode="External"/><Relationship Id="rId7" Type="http://schemas.openxmlformats.org/officeDocument/2006/relationships/hyperlink" Target="https://dev.office.com/sharepoint/docs/spfx/web-parts/guidance/build-custom-property-pane-controls" TargetMode="External"/><Relationship Id="rId12" Type="http://schemas.openxmlformats.org/officeDocument/2006/relationships/hyperlink" Target="https://github.com/OlivierCC/spfx-40-fantastics" TargetMode="External"/><Relationship Id="rId2" Type="http://schemas.openxmlformats.org/officeDocument/2006/relationships/hyperlink" Target="https://blog.mastykarz.nl/when-use-sharepoint-framewor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office.com/sharepoint/docs/spfx/set-up-your-development-environment" TargetMode="External"/><Relationship Id="rId11" Type="http://schemas.openxmlformats.org/officeDocument/2006/relationships/hyperlink" Target="https://github.com/SharePoint/sp-dev-docs/wiki/Working-with-the-Logging-API" TargetMode="External"/><Relationship Id="rId5" Type="http://schemas.openxmlformats.org/officeDocument/2006/relationships/hyperlink" Target="https://www.concurrency.com/blog/december-2016/introducing-the-sharepoint-framework-(spfx)" TargetMode="External"/><Relationship Id="rId10" Type="http://schemas.openxmlformats.org/officeDocument/2006/relationships/hyperlink" Target="https://github.com/OlivierCC/sp-client-custom-fields" TargetMode="External"/><Relationship Id="rId4" Type="http://schemas.openxmlformats.org/officeDocument/2006/relationships/hyperlink" Target="http://www.paitgroup.com/converting-your-cewp-customizations-to-the-sharepoint-framework/" TargetMode="External"/><Relationship Id="rId9" Type="http://schemas.openxmlformats.org/officeDocument/2006/relationships/hyperlink" Target="http://www.slideshare.net/chrisobrien/chris-obrien-modern-sharepoint-sites-and-the-sharepoint-framework-referenc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rePoint/sp-dev-docs/wiki/Release-Notes-RC0" TargetMode="External"/><Relationship Id="rId2" Type="http://schemas.openxmlformats.org/officeDocument/2006/relationships/hyperlink" Target="https://github.com/SharePoint/sp-dev-docs/wiki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livierCC/sp-client-custom-field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SharePoint Framework (</a:t>
            </a:r>
            <a:r>
              <a:rPr lang="en-US" dirty="0" err="1"/>
              <a:t>SPFx</a:t>
            </a:r>
            <a:r>
              <a:rPr lang="en-US" dirty="0"/>
              <a:t>)</a:t>
            </a:r>
            <a:endParaRPr lang="es-MX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Learning Session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89122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Logging Samp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0438" y="3025835"/>
            <a:ext cx="2913062" cy="2490668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s-MX" dirty="0" err="1"/>
              <a:t>Logging</a:t>
            </a:r>
            <a:r>
              <a:rPr lang="es-MX" dirty="0"/>
              <a:t>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0699" y="2413000"/>
            <a:ext cx="7052733" cy="36322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900" dirty="0"/>
              <a:t>The SharePoint Framework contains a logging API that can be used to log messages during the lifecycle of your </a:t>
            </a:r>
            <a:r>
              <a:rPr lang="en-US" sz="900" dirty="0" err="1"/>
              <a:t>webpart</a:t>
            </a:r>
            <a:r>
              <a:rPr lang="en-US" sz="900" dirty="0"/>
              <a:t>. The API documentation is here - https://sharepoint.github.io/classes/_sp_client_base_.log.html . The logging levels are fairly standard, with Verbose being the least important, followed by Info, Warning and Error.</a:t>
            </a:r>
          </a:p>
          <a:p>
            <a:pPr>
              <a:lnSpc>
                <a:spcPct val="80000"/>
              </a:lnSpc>
            </a:pPr>
            <a:r>
              <a:rPr lang="en-US" sz="900" dirty="0"/>
              <a:t>Here is how you go about using it.</a:t>
            </a:r>
          </a:p>
          <a:p>
            <a:pPr>
              <a:lnSpc>
                <a:spcPct val="80000"/>
              </a:lnSpc>
            </a:pPr>
            <a:r>
              <a:rPr lang="en-US" sz="900" dirty="0"/>
              <a:t>1st - reference the Log class.</a:t>
            </a:r>
          </a:p>
          <a:p>
            <a:pPr>
              <a:lnSpc>
                <a:spcPct val="80000"/>
              </a:lnSpc>
            </a:pPr>
            <a:r>
              <a:rPr lang="en-US" sz="900" dirty="0"/>
              <a:t> import{ Log } from '@</a:t>
            </a:r>
            <a:r>
              <a:rPr lang="en-US" sz="900" dirty="0" err="1"/>
              <a:t>microsoft</a:t>
            </a:r>
            <a:r>
              <a:rPr lang="en-US" sz="900" dirty="0"/>
              <a:t>/</a:t>
            </a:r>
            <a:r>
              <a:rPr lang="en-US" sz="900" dirty="0" err="1"/>
              <a:t>sp</a:t>
            </a:r>
            <a:r>
              <a:rPr lang="en-US" sz="900" dirty="0"/>
              <a:t>-client-base'; </a:t>
            </a:r>
          </a:p>
          <a:p>
            <a:pPr>
              <a:lnSpc>
                <a:spcPct val="80000"/>
              </a:lnSpc>
            </a:pPr>
            <a:r>
              <a:rPr lang="en-US" sz="900" dirty="0"/>
              <a:t>2nd - Log your message from your </a:t>
            </a:r>
            <a:r>
              <a:rPr lang="en-US" sz="900" dirty="0" err="1"/>
              <a:t>WebPart</a:t>
            </a:r>
            <a:endParaRPr lang="en-US" sz="900" dirty="0"/>
          </a:p>
          <a:p>
            <a:pPr>
              <a:lnSpc>
                <a:spcPct val="80000"/>
              </a:lnSpc>
            </a:pPr>
            <a:r>
              <a:rPr lang="en-US" sz="900" dirty="0" err="1"/>
              <a:t>Log.verbose</a:t>
            </a:r>
            <a:r>
              <a:rPr lang="en-US" sz="900" dirty="0"/>
              <a:t>("HelloWorld", "Here is a verbose log", </a:t>
            </a:r>
            <a:r>
              <a:rPr lang="en-US" sz="900" dirty="0" err="1"/>
              <a:t>this.context.serviceScope</a:t>
            </a:r>
            <a:r>
              <a:rPr lang="en-US" sz="900" dirty="0"/>
              <a:t>);</a:t>
            </a:r>
          </a:p>
          <a:p>
            <a:pPr>
              <a:lnSpc>
                <a:spcPct val="80000"/>
              </a:lnSpc>
            </a:pPr>
            <a:r>
              <a:rPr lang="en-US" sz="900" dirty="0"/>
              <a:t>Log.info("HelloWorld", "Here is an informational message.", </a:t>
            </a:r>
            <a:r>
              <a:rPr lang="en-US" sz="900" dirty="0" err="1"/>
              <a:t>this.context.serviceScope</a:t>
            </a:r>
            <a:r>
              <a:rPr lang="en-US" sz="900" dirty="0"/>
              <a:t>);</a:t>
            </a:r>
          </a:p>
          <a:p>
            <a:pPr>
              <a:lnSpc>
                <a:spcPct val="80000"/>
              </a:lnSpc>
            </a:pPr>
            <a:r>
              <a:rPr lang="en-US" sz="900" dirty="0" err="1"/>
              <a:t>Log.warn</a:t>
            </a:r>
            <a:r>
              <a:rPr lang="en-US" sz="900" dirty="0"/>
              <a:t>("HelloWorld", "Oh </a:t>
            </a:r>
            <a:r>
              <a:rPr lang="en-US" sz="900" dirty="0" err="1"/>
              <a:t>Oh</a:t>
            </a:r>
            <a:r>
              <a:rPr lang="en-US" sz="900" dirty="0"/>
              <a:t>, this might be bad", </a:t>
            </a:r>
            <a:r>
              <a:rPr lang="en-US" sz="900" dirty="0" err="1"/>
              <a:t>this.context.serviceScope</a:t>
            </a:r>
            <a:r>
              <a:rPr lang="en-US" sz="900" dirty="0"/>
              <a:t>);</a:t>
            </a:r>
          </a:p>
          <a:p>
            <a:pPr>
              <a:lnSpc>
                <a:spcPct val="80000"/>
              </a:lnSpc>
            </a:pPr>
            <a:r>
              <a:rPr lang="en-US" sz="900" dirty="0" err="1"/>
              <a:t>Log.error</a:t>
            </a:r>
            <a:r>
              <a:rPr lang="en-US" sz="900" dirty="0"/>
              <a:t>("HelloWorld", new Error("Oh No!  Error!  </a:t>
            </a:r>
            <a:r>
              <a:rPr lang="en-US" sz="900" dirty="0" err="1"/>
              <a:t>Ahhhhhh</a:t>
            </a:r>
            <a:r>
              <a:rPr lang="en-US" sz="900" dirty="0"/>
              <a:t>!!!!"), </a:t>
            </a:r>
            <a:r>
              <a:rPr lang="en-US" sz="900" dirty="0" err="1"/>
              <a:t>this.context.serviceScope</a:t>
            </a:r>
            <a:r>
              <a:rPr lang="en-US" sz="900" dirty="0"/>
              <a:t>);</a:t>
            </a:r>
          </a:p>
          <a:p>
            <a:pPr>
              <a:lnSpc>
                <a:spcPct val="80000"/>
              </a:lnSpc>
            </a:pPr>
            <a:r>
              <a:rPr lang="en-US" sz="900" dirty="0"/>
              <a:t>This will result in the following in the debug console</a:t>
            </a:r>
          </a:p>
          <a:p>
            <a:pPr>
              <a:lnSpc>
                <a:spcPct val="80000"/>
              </a:lnSpc>
            </a:pPr>
            <a:r>
              <a:rPr lang="en-US" sz="900" dirty="0"/>
              <a:t>  </a:t>
            </a:r>
          </a:p>
          <a:p>
            <a:pPr>
              <a:lnSpc>
                <a:spcPct val="80000"/>
              </a:lnSpc>
            </a:pPr>
            <a:r>
              <a:rPr lang="en-US" sz="900" dirty="0"/>
              <a:t>The only real interesting point here is passing in the service scope. If you have access to one (and all </a:t>
            </a:r>
            <a:r>
              <a:rPr lang="en-US" sz="900" dirty="0" err="1"/>
              <a:t>WebParts</a:t>
            </a:r>
            <a:r>
              <a:rPr lang="en-US" sz="900" dirty="0"/>
              <a:t> do), you should pass it in to the logger so that it can associate the logging to the component that logged it.</a:t>
            </a:r>
          </a:p>
          <a:p>
            <a:pPr>
              <a:lnSpc>
                <a:spcPct val="80000"/>
              </a:lnSpc>
            </a:pPr>
            <a:r>
              <a:rPr lang="en-US" sz="900" dirty="0"/>
              <a:t>We'll be adding features around logging in the future, particularly with a view that lets you view and filter them nicely.</a:t>
            </a:r>
          </a:p>
          <a:p>
            <a:pPr>
              <a:lnSpc>
                <a:spcPct val="80000"/>
              </a:lnSpc>
            </a:pPr>
            <a:endParaRPr lang="es-MX" sz="900" dirty="0"/>
          </a:p>
        </p:txBody>
      </p:sp>
      <p:sp>
        <p:nvSpPr>
          <p:cNvPr id="11" name="Rectangle 10"/>
          <p:cNvSpPr/>
          <p:nvPr/>
        </p:nvSpPr>
        <p:spPr>
          <a:xfrm>
            <a:off x="8769524" y="765969"/>
            <a:ext cx="8331200" cy="5816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85174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71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Image result for spfx client webp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2" r="11930" b="1"/>
          <a:stretch/>
        </p:blipFill>
        <p:spPr bwMode="auto">
          <a:xfrm>
            <a:off x="-1" y="-1"/>
            <a:ext cx="122031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9" y="0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1104416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 descr="SharePoint%20Framework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10517" y="1718373"/>
            <a:ext cx="3832042" cy="341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5039035" cy="1559412"/>
          </a:xfrm>
        </p:spPr>
        <p:txBody>
          <a:bodyPr>
            <a:normAutofit/>
          </a:bodyPr>
          <a:lstStyle/>
          <a:p>
            <a:r>
              <a:rPr lang="en-US" dirty="0"/>
              <a:t>New Development Workflow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413000"/>
            <a:ext cx="5016259" cy="3632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MX" sz="1700" dirty="0"/>
              <a:t>Microsoft </a:t>
            </a:r>
            <a:r>
              <a:rPr lang="es-MX" sz="1700" dirty="0" err="1"/>
              <a:t>is</a:t>
            </a:r>
            <a:r>
              <a:rPr lang="es-MX" sz="1700" dirty="0"/>
              <a:t> </a:t>
            </a:r>
            <a:r>
              <a:rPr lang="es-MX" sz="1700" dirty="0" err="1"/>
              <a:t>embracing</a:t>
            </a:r>
            <a:r>
              <a:rPr lang="es-MX" sz="1700" dirty="0"/>
              <a:t> </a:t>
            </a:r>
            <a:r>
              <a:rPr lang="es-MX" sz="1700" dirty="0" err="1"/>
              <a:t>the</a:t>
            </a:r>
            <a:r>
              <a:rPr lang="es-MX" sz="1700" dirty="0"/>
              <a:t> open </a:t>
            </a:r>
            <a:r>
              <a:rPr lang="es-MX" sz="1700" dirty="0" err="1"/>
              <a:t>source</a:t>
            </a:r>
            <a:r>
              <a:rPr lang="es-MX" sz="1700" dirty="0"/>
              <a:t> </a:t>
            </a:r>
            <a:r>
              <a:rPr lang="es-MX" sz="1700" dirty="0" err="1"/>
              <a:t>community</a:t>
            </a:r>
            <a:r>
              <a:rPr lang="es-MX" sz="1700" dirty="0"/>
              <a:t> </a:t>
            </a:r>
            <a:r>
              <a:rPr lang="es-MX" sz="1700" dirty="0" err="1"/>
              <a:t>by</a:t>
            </a:r>
            <a:r>
              <a:rPr lang="es-MX" sz="1700" dirty="0"/>
              <a:t> </a:t>
            </a:r>
            <a:r>
              <a:rPr lang="es-MX" sz="1700" dirty="0" err="1"/>
              <a:t>allowing</a:t>
            </a:r>
            <a:r>
              <a:rPr lang="es-MX" sz="1700" dirty="0"/>
              <a:t> </a:t>
            </a:r>
            <a:r>
              <a:rPr lang="es-MX" sz="1700" dirty="0" err="1"/>
              <a:t>developers</a:t>
            </a:r>
            <a:r>
              <a:rPr lang="es-MX" sz="1700" dirty="0"/>
              <a:t> to use </a:t>
            </a:r>
            <a:r>
              <a:rPr lang="es-MX" sz="1700" dirty="0" err="1"/>
              <a:t>any</a:t>
            </a:r>
            <a:r>
              <a:rPr lang="es-MX" sz="1700" dirty="0"/>
              <a:t> JavaScript </a:t>
            </a:r>
            <a:r>
              <a:rPr lang="es-MX" sz="1700" dirty="0" err="1"/>
              <a:t>framework</a:t>
            </a:r>
            <a:r>
              <a:rPr lang="es-MX" sz="1700" dirty="0"/>
              <a:t> </a:t>
            </a:r>
            <a:r>
              <a:rPr lang="es-MX" sz="1700" dirty="0" err="1"/>
              <a:t>they</a:t>
            </a:r>
            <a:r>
              <a:rPr lang="es-MX" sz="1700" dirty="0"/>
              <a:t> </a:t>
            </a:r>
            <a:r>
              <a:rPr lang="es-MX" sz="1700" dirty="0" err="1"/>
              <a:t>prefer</a:t>
            </a:r>
            <a:r>
              <a:rPr lang="es-MX" sz="1700" dirty="0"/>
              <a:t>. </a:t>
            </a:r>
          </a:p>
          <a:p>
            <a:pPr>
              <a:lnSpc>
                <a:spcPct val="90000"/>
              </a:lnSpc>
            </a:pPr>
            <a:endParaRPr lang="es-MX" sz="1700" dirty="0"/>
          </a:p>
          <a:p>
            <a:pPr>
              <a:lnSpc>
                <a:spcPct val="90000"/>
              </a:lnSpc>
            </a:pPr>
            <a:r>
              <a:rPr lang="es-MX" sz="1700" dirty="0" err="1"/>
              <a:t>The</a:t>
            </a:r>
            <a:r>
              <a:rPr lang="es-MX" sz="1700" dirty="0"/>
              <a:t> </a:t>
            </a:r>
            <a:r>
              <a:rPr lang="en-US" sz="1700" dirty="0"/>
              <a:t>“</a:t>
            </a:r>
            <a:r>
              <a:rPr lang="es-MX" sz="1700" dirty="0"/>
              <a:t>local </a:t>
            </a:r>
            <a:r>
              <a:rPr lang="es-MX" sz="1700" dirty="0" err="1"/>
              <a:t>development</a:t>
            </a:r>
            <a:r>
              <a:rPr lang="en-US" sz="1700" dirty="0"/>
              <a:t>”</a:t>
            </a:r>
            <a:r>
              <a:rPr lang="es-MX" sz="1700" dirty="0"/>
              <a:t> </a:t>
            </a:r>
            <a:r>
              <a:rPr lang="es-MX" sz="1700" dirty="0" err="1"/>
              <a:t>model</a:t>
            </a:r>
            <a:r>
              <a:rPr lang="es-MX" sz="1700" dirty="0"/>
              <a:t> </a:t>
            </a:r>
            <a:r>
              <a:rPr lang="es-MX" sz="1700" dirty="0" err="1"/>
              <a:t>is</a:t>
            </a:r>
            <a:r>
              <a:rPr lang="es-MX" sz="1700" dirty="0"/>
              <a:t> </a:t>
            </a:r>
            <a:r>
              <a:rPr lang="es-MX" sz="1700" dirty="0" err="1"/>
              <a:t>very</a:t>
            </a:r>
            <a:r>
              <a:rPr lang="es-MX" sz="1700" dirty="0"/>
              <a:t> </a:t>
            </a:r>
            <a:r>
              <a:rPr lang="es-MX" sz="1700" dirty="0" err="1"/>
              <a:t>different</a:t>
            </a:r>
            <a:r>
              <a:rPr lang="es-MX" sz="1700" dirty="0"/>
              <a:t> </a:t>
            </a:r>
            <a:r>
              <a:rPr lang="en-US" sz="1700" dirty="0"/>
              <a:t>–</a:t>
            </a:r>
            <a:r>
              <a:rPr lang="es-MX" sz="1700" dirty="0"/>
              <a:t> </a:t>
            </a:r>
            <a:r>
              <a:rPr lang="es-MX" sz="1700" dirty="0" err="1"/>
              <a:t>Gulp</a:t>
            </a:r>
            <a:r>
              <a:rPr lang="es-MX" sz="1700" dirty="0"/>
              <a:t> and node.js are </a:t>
            </a:r>
            <a:r>
              <a:rPr lang="es-MX" sz="1700" dirty="0" err="1"/>
              <a:t>used</a:t>
            </a:r>
            <a:r>
              <a:rPr lang="es-MX" sz="1700" dirty="0"/>
              <a:t> to host files </a:t>
            </a:r>
            <a:r>
              <a:rPr lang="es-MX" sz="1700" dirty="0" err="1"/>
              <a:t>locally</a:t>
            </a:r>
            <a:r>
              <a:rPr lang="es-MX" sz="1700" dirty="0"/>
              <a:t>, so </a:t>
            </a:r>
            <a:r>
              <a:rPr lang="es-MX" sz="1700" dirty="0" err="1"/>
              <a:t>you</a:t>
            </a:r>
            <a:r>
              <a:rPr lang="es-MX" sz="1700" dirty="0"/>
              <a:t> don</a:t>
            </a:r>
            <a:r>
              <a:rPr lang="en-US" sz="1700" dirty="0"/>
              <a:t>’</a:t>
            </a:r>
            <a:r>
              <a:rPr lang="es-MX" sz="1700" dirty="0"/>
              <a:t>t </a:t>
            </a:r>
            <a:r>
              <a:rPr lang="es-MX" sz="1700" dirty="0" err="1"/>
              <a:t>need</a:t>
            </a:r>
            <a:r>
              <a:rPr lang="es-MX" sz="1700" dirty="0"/>
              <a:t> to use IIS </a:t>
            </a:r>
            <a:r>
              <a:rPr lang="es-MX" sz="1700" dirty="0" err="1"/>
              <a:t>on</a:t>
            </a:r>
            <a:r>
              <a:rPr lang="es-MX" sz="1700" dirty="0"/>
              <a:t> </a:t>
            </a:r>
            <a:r>
              <a:rPr lang="es-MX" sz="1700" dirty="0" err="1"/>
              <a:t>your</a:t>
            </a:r>
            <a:r>
              <a:rPr lang="es-MX" sz="1700" dirty="0"/>
              <a:t> local machine. A </a:t>
            </a:r>
            <a:r>
              <a:rPr lang="es-MX" sz="1700" dirty="0" err="1"/>
              <a:t>special</a:t>
            </a:r>
            <a:r>
              <a:rPr lang="es-MX" sz="1700" dirty="0"/>
              <a:t> “workbench.aspx” page </a:t>
            </a:r>
            <a:r>
              <a:rPr lang="es-MX" sz="1700" dirty="0" err="1"/>
              <a:t>is</a:t>
            </a:r>
            <a:r>
              <a:rPr lang="es-MX" sz="1700" dirty="0"/>
              <a:t> </a:t>
            </a:r>
            <a:r>
              <a:rPr lang="es-MX" sz="1700" dirty="0" err="1"/>
              <a:t>used</a:t>
            </a:r>
            <a:r>
              <a:rPr lang="es-MX" sz="1700" dirty="0"/>
              <a:t> to </a:t>
            </a:r>
            <a:r>
              <a:rPr lang="es-MX" sz="1700" dirty="0" err="1"/>
              <a:t>support</a:t>
            </a:r>
            <a:r>
              <a:rPr lang="es-MX" sz="1700" dirty="0"/>
              <a:t> </a:t>
            </a:r>
            <a:r>
              <a:rPr lang="es-MX" sz="1700" dirty="0" err="1"/>
              <a:t>this</a:t>
            </a:r>
            <a:r>
              <a:rPr lang="es-MX" sz="1700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s-MX" sz="1700" dirty="0"/>
          </a:p>
          <a:p>
            <a:pPr>
              <a:lnSpc>
                <a:spcPct val="90000"/>
              </a:lnSpc>
            </a:pPr>
            <a:r>
              <a:rPr lang="es-MX" sz="1700" dirty="0" err="1"/>
              <a:t>You</a:t>
            </a:r>
            <a:r>
              <a:rPr lang="es-MX" sz="1700" dirty="0"/>
              <a:t> </a:t>
            </a:r>
            <a:r>
              <a:rPr lang="es-MX" sz="1700" dirty="0" err="1"/>
              <a:t>should</a:t>
            </a:r>
            <a:r>
              <a:rPr lang="es-MX" sz="1700" dirty="0"/>
              <a:t> </a:t>
            </a:r>
            <a:r>
              <a:rPr lang="es-MX" sz="1700" dirty="0" err="1"/>
              <a:t>consider</a:t>
            </a:r>
            <a:r>
              <a:rPr lang="es-MX" sz="1700" dirty="0"/>
              <a:t> </a:t>
            </a:r>
            <a:r>
              <a:rPr lang="es-MX" sz="1700" dirty="0" err="1"/>
              <a:t>learning</a:t>
            </a:r>
            <a:r>
              <a:rPr lang="es-MX" sz="1700" dirty="0"/>
              <a:t> </a:t>
            </a:r>
            <a:r>
              <a:rPr lang="es-MX" sz="1700" dirty="0" err="1"/>
              <a:t>TypeScript</a:t>
            </a:r>
            <a:r>
              <a:rPr lang="es-MX" sz="17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53513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399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0" name="Freeform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Toolchain Comparison</a:t>
            </a:r>
          </a:p>
        </p:txBody>
      </p:sp>
    </p:spTree>
    <p:extLst>
      <p:ext uri="{BB962C8B-B14F-4D97-AF65-F5344CB8AC3E}">
        <p14:creationId xmlns:p14="http://schemas.microsoft.com/office/powerpoint/2010/main" val="191996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1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06897" y="29356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25FA6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838" y="3280978"/>
            <a:ext cx="5706533" cy="19479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Modern Toolchain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3110" t="42" r="5981" b="1810"/>
          <a:stretch/>
        </p:blipFill>
        <p:spPr>
          <a:xfrm>
            <a:off x="0" y="-69770"/>
            <a:ext cx="12191980" cy="698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90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SharePoint </a:t>
            </a:r>
            <a:r>
              <a:rPr lang="es-MX" dirty="0" err="1"/>
              <a:t>Workbench</a:t>
            </a:r>
            <a:endParaRPr lang="es-MX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 developer design surface that enables you to quickly preview and test web parts without deploying them in SharePoint. </a:t>
            </a:r>
          </a:p>
          <a:p>
            <a:endParaRPr lang="en-US" dirty="0"/>
          </a:p>
          <a:p>
            <a:r>
              <a:rPr lang="en-US" dirty="0"/>
              <a:t>Works locally and helps you quickly test and validate solutions you are building. </a:t>
            </a:r>
          </a:p>
          <a:p>
            <a:endParaRPr lang="en-US" dirty="0"/>
          </a:p>
          <a:p>
            <a:r>
              <a:rPr lang="en-US" dirty="0"/>
              <a:t>It is also hosted in your tenancy. You can access it from your tenancy on the following URL: </a:t>
            </a:r>
          </a:p>
          <a:p>
            <a:pPr lvl="1"/>
            <a:r>
              <a:rPr lang="es-MX" dirty="0"/>
              <a:t>https://your-sharepoint-site/_layouts/workbench.aspx</a:t>
            </a:r>
          </a:p>
        </p:txBody>
      </p:sp>
    </p:spTree>
    <p:extLst>
      <p:ext uri="{BB962C8B-B14F-4D97-AF65-F5344CB8AC3E}">
        <p14:creationId xmlns:p14="http://schemas.microsoft.com/office/powerpoint/2010/main" val="4025747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0" y="0"/>
            <a:ext cx="46451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746" y="958640"/>
            <a:ext cx="335479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5933700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Set up Dev Environment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5924988" cy="44134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s-MX" dirty="0">
                <a:hlinkClick r:id="rId2"/>
              </a:rPr>
              <a:t>Set up </a:t>
            </a:r>
            <a:r>
              <a:rPr lang="es-MX" dirty="0" err="1">
                <a:hlinkClick r:id="rId2"/>
              </a:rPr>
              <a:t>your</a:t>
            </a:r>
            <a:r>
              <a:rPr lang="es-MX" dirty="0">
                <a:hlinkClick r:id="rId2"/>
              </a:rPr>
              <a:t> Office 365 </a:t>
            </a:r>
            <a:r>
              <a:rPr lang="es-MX" dirty="0" err="1">
                <a:hlinkClick r:id="rId2"/>
              </a:rPr>
              <a:t>Tenant</a:t>
            </a:r>
            <a:r>
              <a:rPr lang="es-MX" dirty="0">
                <a:hlinkClick r:id="rId2"/>
              </a:rPr>
              <a:t> </a:t>
            </a:r>
            <a:endParaRPr lang="es-MX" dirty="0"/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VSCode</a:t>
            </a:r>
            <a:r>
              <a:rPr lang="es-MX" dirty="0"/>
              <a:t> </a:t>
            </a:r>
            <a:r>
              <a:rPr lang="es-MX" dirty="0">
                <a:hlinkClick r:id="rId3"/>
              </a:rPr>
              <a:t>https://code.visualstudio.com/</a:t>
            </a:r>
            <a:r>
              <a:rPr lang="es-MX" dirty="0"/>
              <a:t> 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NodeJs</a:t>
            </a:r>
            <a:r>
              <a:rPr lang="es-MX" dirty="0"/>
              <a:t> </a:t>
            </a:r>
            <a:r>
              <a:rPr lang="es-MX" dirty="0">
                <a:hlinkClick r:id="rId4"/>
              </a:rPr>
              <a:t>https://nodejs.org/en/</a:t>
            </a:r>
            <a:r>
              <a:rPr lang="es-MX" dirty="0"/>
              <a:t>  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s-MX" dirty="0"/>
              <a:t>Run in </a:t>
            </a:r>
            <a:r>
              <a:rPr lang="es-MX" dirty="0" err="1"/>
              <a:t>command</a:t>
            </a:r>
            <a:r>
              <a:rPr lang="es-MX" dirty="0"/>
              <a:t> </a:t>
            </a:r>
            <a:r>
              <a:rPr lang="es-MX" dirty="0" err="1"/>
              <a:t>prompt</a:t>
            </a:r>
            <a:r>
              <a:rPr lang="es-MX" dirty="0"/>
              <a:t> (</a:t>
            </a:r>
            <a:r>
              <a:rPr lang="es-MX" dirty="0" err="1"/>
              <a:t>Admin</a:t>
            </a:r>
            <a:r>
              <a:rPr lang="es-MX" dirty="0"/>
              <a:t> </a:t>
            </a:r>
            <a:r>
              <a:rPr lang="es-MX" dirty="0" err="1"/>
              <a:t>Rights</a:t>
            </a:r>
            <a:r>
              <a:rPr lang="es-MX" dirty="0"/>
              <a:t>): 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s-MX" dirty="0" err="1"/>
              <a:t>npm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-g npm@3 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s-MX" dirty="0" err="1"/>
              <a:t>npm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-g --</a:t>
            </a:r>
            <a:r>
              <a:rPr lang="es-MX" dirty="0" err="1"/>
              <a:t>production</a:t>
            </a:r>
            <a:r>
              <a:rPr lang="es-MX" dirty="0"/>
              <a:t> </a:t>
            </a:r>
            <a:r>
              <a:rPr lang="es-MX" dirty="0" err="1"/>
              <a:t>windows-build-tools</a:t>
            </a:r>
            <a:r>
              <a:rPr lang="es-MX" dirty="0"/>
              <a:t> 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s-MX" dirty="0" err="1"/>
              <a:t>npm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-g yo </a:t>
            </a:r>
            <a:r>
              <a:rPr lang="es-MX" dirty="0" err="1"/>
              <a:t>gulp</a:t>
            </a:r>
            <a:r>
              <a:rPr lang="es-MX" dirty="0"/>
              <a:t> 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s-MX" dirty="0" err="1"/>
              <a:t>npm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-g @</a:t>
            </a:r>
            <a:r>
              <a:rPr lang="es-MX" dirty="0" err="1"/>
              <a:t>microsoft</a:t>
            </a:r>
            <a:r>
              <a:rPr lang="es-MX" dirty="0"/>
              <a:t>/</a:t>
            </a:r>
            <a:r>
              <a:rPr lang="es-MX" dirty="0" err="1"/>
              <a:t>generator-sharepoint</a:t>
            </a:r>
            <a:r>
              <a:rPr lang="es-MX" dirty="0"/>
              <a:t> 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s-MX" dirty="0" err="1"/>
              <a:t>npm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-g </a:t>
            </a:r>
            <a:r>
              <a:rPr lang="es-MX" dirty="0" err="1"/>
              <a:t>typescript</a:t>
            </a:r>
            <a:r>
              <a:rPr lang="es-MX" dirty="0"/>
              <a:t> 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193747" y="800737"/>
            <a:ext cx="3354790" cy="5901233"/>
          </a:xfrm>
          <a:prstGeom prst="roundRect">
            <a:avLst>
              <a:gd name="adj" fmla="val 536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Picture 4" descr="EXTENSIONS &#10;search Extensions in Marketp &#10;06.2 &#10;Beautify code in place for VS.. &#10;162 &#10;C# for Visual Studio Code &#10;ESLint &#10;Integrates ESLint into VS Co... &#10;Dirk Baeumer &#10;Git History log) o la &#10;View git log, file or line Hist... &#10;Don Jayamanne &#10;Loren psum 1 _o_o &#10;Generates and inserts lorem &#10;Daniel 'mms &#10;Monokai Dark Soda &#10;oos &#10;A dark theme with bright COL.. &#10;Sublime Text Keymap 1 &#10;Popular Sublime Text keybin.. &#10;To Do Tasks &#10;A To Do tasks extension for &#10;Sandeep Son-lava rapu &#10;TSUM &#10;07.1 &#10;TSLint for Visual Studio Code &#10;vscode-icoru &#10;Icons for Visual Studio Code &#10;Rolkrto 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-1559" b="-306"/>
          <a:stretch/>
        </p:blipFill>
        <p:spPr bwMode="auto">
          <a:xfrm>
            <a:off x="9114516" y="1072078"/>
            <a:ext cx="1547891" cy="541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8035120" y="243403"/>
            <a:ext cx="3706682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s-MX" sz="1600" dirty="0" err="1">
                <a:solidFill>
                  <a:schemeClr val="bg2"/>
                </a:solidFill>
              </a:rPr>
              <a:t>Recommended</a:t>
            </a:r>
            <a:r>
              <a:rPr lang="es-MX" sz="1600" dirty="0">
                <a:solidFill>
                  <a:schemeClr val="bg2"/>
                </a:solidFill>
              </a:rPr>
              <a:t> </a:t>
            </a:r>
            <a:r>
              <a:rPr lang="es-MX" sz="1600" dirty="0" err="1">
                <a:solidFill>
                  <a:schemeClr val="bg2"/>
                </a:solidFill>
              </a:rPr>
              <a:t>VSCode</a:t>
            </a:r>
            <a:r>
              <a:rPr lang="es-MX" sz="1600" dirty="0">
                <a:solidFill>
                  <a:schemeClr val="bg2"/>
                </a:solidFill>
              </a:rPr>
              <a:t> extensión:</a:t>
            </a:r>
          </a:p>
        </p:txBody>
      </p:sp>
    </p:spTree>
    <p:extLst>
      <p:ext uri="{BB962C8B-B14F-4D97-AF65-F5344CB8AC3E}">
        <p14:creationId xmlns:p14="http://schemas.microsoft.com/office/powerpoint/2010/main" val="1549950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ounded 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s-MX" sz="3200"/>
              <a:t>Solution Folder Structure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039535"/>
              </p:ext>
            </p:extLst>
          </p:nvPr>
        </p:nvGraphicFramePr>
        <p:xfrm>
          <a:off x="819150" y="2413000"/>
          <a:ext cx="3403600" cy="319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707">
                  <a:extLst>
                    <a:ext uri="{9D8B030D-6E8A-4147-A177-3AD203B41FA5}">
                      <a16:colId xmlns:a16="http://schemas.microsoft.com/office/drawing/2014/main" val="3345181831"/>
                    </a:ext>
                  </a:extLst>
                </a:gridCol>
                <a:gridCol w="2284893">
                  <a:extLst>
                    <a:ext uri="{9D8B030D-6E8A-4147-A177-3AD203B41FA5}">
                      <a16:colId xmlns:a16="http://schemas.microsoft.com/office/drawing/2014/main" val="367525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Folder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Purpose</a:t>
                      </a:r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1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config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Settings for bundling/deployment</a:t>
                      </a:r>
                      <a:endParaRPr lang="es-MX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546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dist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Final code files which are distributed with your application</a:t>
                      </a:r>
                      <a:endParaRPr lang="es-MX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775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lib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Processed code files which are ready to move into the bundle</a:t>
                      </a:r>
                      <a:endParaRPr lang="es-MX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9650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node_</a:t>
                      </a:r>
                    </a:p>
                    <a:p>
                      <a:r>
                        <a:rPr lang="en-US" sz="1400" dirty="0"/>
                        <a:t>modules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JS modules used by the solution</a:t>
                      </a:r>
                      <a:endParaRPr lang="es-MX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4591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sharepoint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spapp</a:t>
                      </a:r>
                      <a:r>
                        <a:rPr lang="en-US" sz="1000" dirty="0"/>
                        <a:t> file that you’ll add to the App Catalog</a:t>
                      </a:r>
                      <a:endParaRPr lang="es-MX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079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src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Where you write code</a:t>
                      </a:r>
                      <a:endParaRPr lang="es-MX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9035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typings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TypeScript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typings</a:t>
                      </a:r>
                      <a:endParaRPr lang="es-MX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9895542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635" y="1110028"/>
            <a:ext cx="3258686" cy="46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65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71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Image result for spfx client webp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2" r="11930" b="1"/>
          <a:stretch/>
        </p:blipFill>
        <p:spPr bwMode="auto">
          <a:xfrm>
            <a:off x="-1" y="-1"/>
            <a:ext cx="122031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9" y="0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47008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Steps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MX" dirty="0" err="1"/>
              <a:t>Create</a:t>
            </a:r>
            <a:r>
              <a:rPr lang="es-MX" dirty="0"/>
              <a:t> new </a:t>
            </a:r>
            <a:r>
              <a:rPr lang="es-MX" dirty="0" err="1"/>
              <a:t>project</a:t>
            </a:r>
            <a:endParaRPr lang="es-MX" dirty="0"/>
          </a:p>
          <a:p>
            <a:r>
              <a:rPr lang="es-MX" dirty="0" err="1"/>
              <a:t>Start</a:t>
            </a:r>
            <a:r>
              <a:rPr lang="es-MX" dirty="0"/>
              <a:t> </a:t>
            </a:r>
            <a:r>
              <a:rPr lang="es-MX" dirty="0" err="1"/>
              <a:t>by</a:t>
            </a:r>
            <a:r>
              <a:rPr lang="es-MX" dirty="0"/>
              <a:t> </a:t>
            </a:r>
            <a:r>
              <a:rPr lang="es-MX" dirty="0" err="1"/>
              <a:t>creating</a:t>
            </a:r>
            <a:r>
              <a:rPr lang="es-MX" dirty="0"/>
              <a:t> a new folder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your</a:t>
            </a:r>
            <a:r>
              <a:rPr lang="es-MX" dirty="0"/>
              <a:t> </a:t>
            </a:r>
            <a:r>
              <a:rPr lang="es-MX" dirty="0" err="1"/>
              <a:t>project</a:t>
            </a:r>
            <a:r>
              <a:rPr lang="es-MX" dirty="0"/>
              <a:t>.</a:t>
            </a:r>
          </a:p>
          <a:p>
            <a:r>
              <a:rPr lang="en-US" dirty="0"/>
              <a:t>md react-</a:t>
            </a:r>
            <a:r>
              <a:rPr lang="en-US" dirty="0" err="1"/>
              <a:t>custompropertypanecontrol</a:t>
            </a:r>
            <a:endParaRPr lang="en-US" dirty="0"/>
          </a:p>
          <a:p>
            <a:r>
              <a:rPr lang="es-MX" dirty="0" err="1"/>
              <a:t>Go</a:t>
            </a:r>
            <a:r>
              <a:rPr lang="es-MX" dirty="0"/>
              <a:t> to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project</a:t>
            </a:r>
            <a:r>
              <a:rPr lang="es-MX" dirty="0"/>
              <a:t> folder.</a:t>
            </a:r>
          </a:p>
          <a:p>
            <a:r>
              <a:rPr lang="en-US" dirty="0"/>
              <a:t>cd react-</a:t>
            </a:r>
            <a:r>
              <a:rPr lang="en-US" dirty="0" err="1"/>
              <a:t>custompropertypanecontrol</a:t>
            </a:r>
            <a:endParaRPr lang="en-US" dirty="0"/>
          </a:p>
          <a:p>
            <a:r>
              <a:rPr lang="es-MX" dirty="0"/>
              <a:t>In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project</a:t>
            </a:r>
            <a:r>
              <a:rPr lang="es-MX" dirty="0"/>
              <a:t> folder run </a:t>
            </a:r>
            <a:r>
              <a:rPr lang="es-MX" dirty="0" err="1"/>
              <a:t>the</a:t>
            </a:r>
            <a:r>
              <a:rPr lang="es-MX" dirty="0"/>
              <a:t> SharePoint Framework </a:t>
            </a:r>
            <a:r>
              <a:rPr lang="es-MX" dirty="0" err="1"/>
              <a:t>Yeoman</a:t>
            </a:r>
            <a:r>
              <a:rPr lang="es-MX" dirty="0"/>
              <a:t> </a:t>
            </a:r>
            <a:r>
              <a:rPr lang="es-MX" dirty="0" err="1"/>
              <a:t>generator</a:t>
            </a:r>
            <a:r>
              <a:rPr lang="es-MX" dirty="0"/>
              <a:t> to </a:t>
            </a:r>
            <a:r>
              <a:rPr lang="es-MX" dirty="0" err="1"/>
              <a:t>scaffold</a:t>
            </a:r>
            <a:r>
              <a:rPr lang="es-MX" dirty="0"/>
              <a:t> a new SharePoint Framework </a:t>
            </a:r>
            <a:r>
              <a:rPr lang="es-MX" dirty="0" err="1"/>
              <a:t>project</a:t>
            </a:r>
            <a:r>
              <a:rPr lang="es-MX" dirty="0"/>
              <a:t>.</a:t>
            </a:r>
          </a:p>
          <a:p>
            <a:r>
              <a:rPr lang="en-US" dirty="0" err="1"/>
              <a:t>yo</a:t>
            </a:r>
            <a:r>
              <a:rPr lang="en-US" dirty="0"/>
              <a:t> @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sharepoint</a:t>
            </a:r>
            <a:endParaRPr lang="en-US" dirty="0"/>
          </a:p>
          <a:p>
            <a:r>
              <a:rPr lang="es-MX" dirty="0" err="1"/>
              <a:t>When</a:t>
            </a:r>
            <a:r>
              <a:rPr lang="es-MX" dirty="0"/>
              <a:t> </a:t>
            </a:r>
            <a:r>
              <a:rPr lang="es-MX" dirty="0" err="1"/>
              <a:t>prompted</a:t>
            </a:r>
            <a:r>
              <a:rPr lang="es-MX" dirty="0"/>
              <a:t>, </a:t>
            </a:r>
            <a:r>
              <a:rPr lang="es-MX" dirty="0" err="1"/>
              <a:t>enter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following</a:t>
            </a:r>
            <a:r>
              <a:rPr lang="es-MX" dirty="0"/>
              <a:t> </a:t>
            </a:r>
            <a:r>
              <a:rPr lang="es-MX" dirty="0" err="1"/>
              <a:t>values</a:t>
            </a:r>
            <a:r>
              <a:rPr lang="es-MX" dirty="0"/>
              <a:t>:</a:t>
            </a:r>
          </a:p>
          <a:p>
            <a:pPr fontAlgn="ctr"/>
            <a:r>
              <a:rPr lang="es-MX" b="1" dirty="0" err="1"/>
              <a:t>react-custompropertypanecontrol</a:t>
            </a:r>
            <a:r>
              <a:rPr lang="es-MX" dirty="0"/>
              <a:t> as </a:t>
            </a:r>
            <a:r>
              <a:rPr lang="es-MX" dirty="0" err="1"/>
              <a:t>your</a:t>
            </a:r>
            <a:r>
              <a:rPr lang="es-MX" dirty="0"/>
              <a:t> </a:t>
            </a:r>
            <a:r>
              <a:rPr lang="es-MX" dirty="0" err="1"/>
              <a:t>solution</a:t>
            </a:r>
            <a:r>
              <a:rPr lang="es-MX" dirty="0"/>
              <a:t> </a:t>
            </a:r>
            <a:r>
              <a:rPr lang="es-MX" dirty="0" err="1"/>
              <a:t>name</a:t>
            </a:r>
            <a:endParaRPr lang="es-MX" dirty="0"/>
          </a:p>
          <a:p>
            <a:pPr fontAlgn="ctr"/>
            <a:r>
              <a:rPr lang="es-MX" b="1" dirty="0"/>
              <a:t>Use </a:t>
            </a:r>
            <a:r>
              <a:rPr lang="es-MX" b="1" dirty="0" err="1"/>
              <a:t>the</a:t>
            </a:r>
            <a:r>
              <a:rPr lang="es-MX" b="1" dirty="0"/>
              <a:t> </a:t>
            </a:r>
            <a:r>
              <a:rPr lang="es-MX" b="1" dirty="0" err="1"/>
              <a:t>current</a:t>
            </a:r>
            <a:r>
              <a:rPr lang="es-MX" b="1" dirty="0"/>
              <a:t> folder</a:t>
            </a:r>
            <a:r>
              <a:rPr lang="es-MX" dirty="0"/>
              <a:t> 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location</a:t>
            </a:r>
            <a:r>
              <a:rPr lang="es-MX" dirty="0"/>
              <a:t> to place </a:t>
            </a:r>
            <a:r>
              <a:rPr lang="es-MX" dirty="0" err="1"/>
              <a:t>the</a:t>
            </a:r>
            <a:r>
              <a:rPr lang="es-MX" dirty="0"/>
              <a:t> files</a:t>
            </a:r>
          </a:p>
          <a:p>
            <a:pPr fontAlgn="ctr"/>
            <a:r>
              <a:rPr lang="es-MX" b="1" dirty="0" err="1"/>
              <a:t>List</a:t>
            </a:r>
            <a:r>
              <a:rPr lang="es-MX" b="1" dirty="0"/>
              <a:t> </a:t>
            </a:r>
            <a:r>
              <a:rPr lang="es-MX" b="1" dirty="0" err="1"/>
              <a:t>items</a:t>
            </a:r>
            <a:r>
              <a:rPr lang="es-MX" dirty="0"/>
              <a:t> as </a:t>
            </a:r>
            <a:r>
              <a:rPr lang="es-MX" dirty="0" err="1"/>
              <a:t>your</a:t>
            </a:r>
            <a:r>
              <a:rPr lang="es-MX" dirty="0"/>
              <a:t> web </a:t>
            </a:r>
            <a:r>
              <a:rPr lang="es-MX" dirty="0" err="1"/>
              <a:t>part</a:t>
            </a:r>
            <a:r>
              <a:rPr lang="es-MX" dirty="0"/>
              <a:t> </a:t>
            </a:r>
            <a:r>
              <a:rPr lang="es-MX" dirty="0" err="1"/>
              <a:t>name</a:t>
            </a:r>
            <a:endParaRPr lang="es-MX" dirty="0"/>
          </a:p>
          <a:p>
            <a:pPr fontAlgn="ctr"/>
            <a:r>
              <a:rPr lang="es-MX" b="1" dirty="0"/>
              <a:t>Shows </a:t>
            </a:r>
            <a:r>
              <a:rPr lang="es-MX" b="1" dirty="0" err="1"/>
              <a:t>list</a:t>
            </a:r>
            <a:r>
              <a:rPr lang="es-MX" b="1" dirty="0"/>
              <a:t> </a:t>
            </a:r>
            <a:r>
              <a:rPr lang="es-MX" b="1" dirty="0" err="1"/>
              <a:t>items</a:t>
            </a:r>
            <a:r>
              <a:rPr lang="es-MX" b="1" dirty="0"/>
              <a:t> </a:t>
            </a:r>
            <a:r>
              <a:rPr lang="es-MX" b="1" dirty="0" err="1"/>
              <a:t>from</a:t>
            </a:r>
            <a:r>
              <a:rPr lang="es-MX" b="1" dirty="0"/>
              <a:t> </a:t>
            </a:r>
            <a:r>
              <a:rPr lang="es-MX" b="1" dirty="0" err="1"/>
              <a:t>the</a:t>
            </a:r>
            <a:r>
              <a:rPr lang="es-MX" b="1" dirty="0"/>
              <a:t> </a:t>
            </a:r>
            <a:r>
              <a:rPr lang="es-MX" b="1" dirty="0" err="1"/>
              <a:t>selected</a:t>
            </a:r>
            <a:r>
              <a:rPr lang="es-MX" b="1" dirty="0"/>
              <a:t> </a:t>
            </a:r>
            <a:r>
              <a:rPr lang="es-MX" b="1" dirty="0" err="1"/>
              <a:t>list</a:t>
            </a:r>
            <a:r>
              <a:rPr lang="es-MX" dirty="0"/>
              <a:t> as </a:t>
            </a:r>
            <a:r>
              <a:rPr lang="es-MX" dirty="0" err="1"/>
              <a:t>your</a:t>
            </a:r>
            <a:r>
              <a:rPr lang="es-MX" dirty="0"/>
              <a:t> web </a:t>
            </a:r>
            <a:r>
              <a:rPr lang="es-MX" dirty="0" err="1"/>
              <a:t>part</a:t>
            </a:r>
            <a:r>
              <a:rPr lang="es-MX" dirty="0"/>
              <a:t> </a:t>
            </a:r>
            <a:r>
              <a:rPr lang="es-MX" dirty="0" err="1"/>
              <a:t>description</a:t>
            </a:r>
            <a:endParaRPr lang="es-MX" dirty="0"/>
          </a:p>
          <a:p>
            <a:pPr fontAlgn="ctr"/>
            <a:r>
              <a:rPr lang="es-MX" b="1" dirty="0" err="1"/>
              <a:t>React</a:t>
            </a:r>
            <a:r>
              <a:rPr lang="es-MX" dirty="0"/>
              <a:t> as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starting</a:t>
            </a:r>
            <a:r>
              <a:rPr lang="es-MX" dirty="0"/>
              <a:t> </a:t>
            </a:r>
            <a:r>
              <a:rPr lang="es-MX" dirty="0" err="1"/>
              <a:t>point</a:t>
            </a:r>
            <a:r>
              <a:rPr lang="es-MX" dirty="0"/>
              <a:t> to </a:t>
            </a:r>
            <a:r>
              <a:rPr lang="es-MX" dirty="0" err="1"/>
              <a:t>build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web </a:t>
            </a:r>
            <a:r>
              <a:rPr lang="es-MX" dirty="0" err="1"/>
              <a:t>part</a:t>
            </a:r>
            <a:endParaRPr lang="es-MX" dirty="0"/>
          </a:p>
          <a:p>
            <a:endParaRPr lang="es-MX" dirty="0"/>
          </a:p>
        </p:txBody>
      </p:sp>
      <p:sp>
        <p:nvSpPr>
          <p:cNvPr id="4" name="Rectangle 3"/>
          <p:cNvSpPr/>
          <p:nvPr/>
        </p:nvSpPr>
        <p:spPr>
          <a:xfrm>
            <a:off x="6781101" y="2729287"/>
            <a:ext cx="6096000" cy="21544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Commandos gulp</a:t>
            </a:r>
          </a:p>
          <a:p>
            <a:r>
              <a:rPr lang="en-US" sz="2000" dirty="0">
                <a:latin typeface="Calibri" panose="020F0502020204030204" pitchFamily="34" charset="0"/>
              </a:rPr>
              <a:t>Preview build</a:t>
            </a:r>
          </a:p>
          <a:p>
            <a:r>
              <a:rPr lang="en-US" dirty="0">
                <a:solidFill>
                  <a:srgbClr val="000000"/>
                </a:solidFill>
                <a:latin typeface="sc_segoe-ui_normal"/>
              </a:rPr>
              <a:t>gulp serve</a:t>
            </a:r>
          </a:p>
          <a:p>
            <a:r>
              <a:rPr lang="en-US" sz="2000" dirty="0">
                <a:latin typeface="Calibri" panose="020F0502020204030204" pitchFamily="34" charset="0"/>
              </a:rPr>
              <a:t> </a:t>
            </a:r>
          </a:p>
          <a:p>
            <a:r>
              <a:rPr lang="en-US" sz="2000" dirty="0" err="1">
                <a:latin typeface="Calibri" panose="020F0502020204030204" pitchFamily="34" charset="0"/>
              </a:rPr>
              <a:t>deployar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paquete</a:t>
            </a:r>
            <a:r>
              <a:rPr lang="en-US" sz="2000" dirty="0">
                <a:latin typeface="Calibri" panose="020F0502020204030204" pitchFamily="34" charset="0"/>
              </a:rPr>
              <a:t> web part</a:t>
            </a:r>
          </a:p>
          <a:p>
            <a:r>
              <a:rPr lang="en-US" dirty="0">
                <a:solidFill>
                  <a:srgbClr val="000000"/>
                </a:solidFill>
                <a:latin typeface="sc_segoe-ui_normal"/>
              </a:rPr>
              <a:t>gulp bundle </a:t>
            </a:r>
            <a:r>
              <a:rPr lang="en-US" dirty="0">
                <a:solidFill>
                  <a:srgbClr val="666600"/>
                </a:solidFill>
                <a:latin typeface="sc_segoe-ui_normal"/>
              </a:rPr>
              <a:t>--</a:t>
            </a:r>
            <a:r>
              <a:rPr lang="en-US" dirty="0">
                <a:solidFill>
                  <a:srgbClr val="000000"/>
                </a:solidFill>
                <a:latin typeface="sc_segoe-ui_normal"/>
              </a:rPr>
              <a:t>ship</a:t>
            </a:r>
            <a:br>
              <a:rPr lang="en-US" dirty="0">
                <a:solidFill>
                  <a:srgbClr val="000000"/>
                </a:solidFill>
                <a:latin typeface="sc_segoe-ui_normal"/>
              </a:rPr>
            </a:br>
            <a:r>
              <a:rPr lang="en-US" dirty="0">
                <a:solidFill>
                  <a:srgbClr val="000000"/>
                </a:solidFill>
                <a:latin typeface="sc_segoe-ui_normal"/>
              </a:rPr>
              <a:t>gulp </a:t>
            </a:r>
            <a:r>
              <a:rPr lang="en-US" dirty="0">
                <a:solidFill>
                  <a:srgbClr val="000088"/>
                </a:solidFill>
                <a:latin typeface="sc_segoe-ui_normal"/>
              </a:rPr>
              <a:t>package</a:t>
            </a:r>
            <a:r>
              <a:rPr lang="en-US" dirty="0">
                <a:solidFill>
                  <a:srgbClr val="666600"/>
                </a:solidFill>
                <a:latin typeface="sc_segoe-ui_normal"/>
              </a:rPr>
              <a:t>-</a:t>
            </a:r>
            <a:r>
              <a:rPr lang="en-US" dirty="0">
                <a:solidFill>
                  <a:srgbClr val="000000"/>
                </a:solidFill>
                <a:latin typeface="sc_segoe-ui_normal"/>
              </a:rPr>
              <a:t>solution </a:t>
            </a:r>
            <a:r>
              <a:rPr lang="en-US" dirty="0">
                <a:solidFill>
                  <a:srgbClr val="666600"/>
                </a:solidFill>
                <a:latin typeface="sc_segoe-ui_normal"/>
              </a:rPr>
              <a:t>--</a:t>
            </a:r>
            <a:r>
              <a:rPr lang="en-US" dirty="0">
                <a:solidFill>
                  <a:srgbClr val="000000"/>
                </a:solidFill>
                <a:latin typeface="sc_segoe-ui_normal"/>
              </a:rPr>
              <a:t>ship</a:t>
            </a:r>
            <a:endParaRPr lang="en-US" dirty="0">
              <a:latin typeface="sc_segoe-ui_norm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29000" y="698500"/>
            <a:ext cx="8331200" cy="5816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8863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112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71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268" name="Picture 4" descr="SharePoint Framework&#10;SharePoint Framework #spfx p. 6&#10;Sources:&#10;1. 451 Research, Hosting and Cloud Study, 2014&#10;Full Trust Co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1" b="21910"/>
          <a:stretch/>
        </p:blipFill>
        <p:spPr bwMode="auto">
          <a:xfrm>
            <a:off x="-1" y="431800"/>
            <a:ext cx="12192001" cy="44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Freeform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Historical SP Development Models</a:t>
            </a:r>
          </a:p>
        </p:txBody>
      </p:sp>
    </p:spTree>
    <p:extLst>
      <p:ext uri="{BB962C8B-B14F-4D97-AF65-F5344CB8AC3E}">
        <p14:creationId xmlns:p14="http://schemas.microsoft.com/office/powerpoint/2010/main" val="1926399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30913"/>
          </a:xfrm>
        </p:spPr>
        <p:txBody>
          <a:bodyPr>
            <a:normAutofit fontScale="85000" lnSpcReduction="10000"/>
          </a:bodyPr>
          <a:lstStyle/>
          <a:p>
            <a:r>
              <a:rPr lang="es-MX" i="1" dirty="0">
                <a:hlinkClick r:id="rId2"/>
              </a:rPr>
              <a:t>https://blog.mastykarz.nl/when-use-sharepoint-framework/</a:t>
            </a:r>
            <a:endParaRPr lang="es-MX" i="1" dirty="0"/>
          </a:p>
          <a:p>
            <a:r>
              <a:rPr lang="es-MX" i="1" dirty="0">
                <a:hlinkClick r:id="rId3"/>
              </a:rPr>
              <a:t>http://www.sharepointnutsandbolts.com/2016/05/the-new-sharepoint-development-model.html</a:t>
            </a:r>
            <a:endParaRPr lang="es-MX" i="1" dirty="0"/>
          </a:p>
          <a:p>
            <a:r>
              <a:rPr lang="es-MX" i="1" dirty="0">
                <a:hlinkClick r:id="rId4"/>
              </a:rPr>
              <a:t>http://www.paitgroup.com/converting-your-cewp-customizations-to-the-sharepoint-framework/</a:t>
            </a:r>
            <a:endParaRPr lang="es-MX" i="1" dirty="0"/>
          </a:p>
          <a:p>
            <a:r>
              <a:rPr lang="es-MX" i="1" dirty="0">
                <a:hlinkClick r:id="rId5"/>
              </a:rPr>
              <a:t>https://www.concurrency.com/blog/december-2016/introducing-the-sharepoint-framework-(spfx)</a:t>
            </a:r>
            <a:endParaRPr lang="es-MX" i="1" dirty="0"/>
          </a:p>
          <a:p>
            <a:r>
              <a:rPr lang="es-MX" i="1" dirty="0">
                <a:hlinkClick r:id="rId6"/>
              </a:rPr>
              <a:t>https://dev.office.com/sharepoint/docs/spfx/set-up-your-development-environment</a:t>
            </a:r>
            <a:endParaRPr lang="es-MX" i="1" dirty="0"/>
          </a:p>
          <a:p>
            <a:r>
              <a:rPr lang="es-MX" i="1" dirty="0">
                <a:hlinkClick r:id="rId7"/>
              </a:rPr>
              <a:t>https://dev.office.com/sharepoint/docs/spfx/web-parts/guidance/build-custom-property-pane-controls</a:t>
            </a:r>
            <a:endParaRPr lang="es-MX" i="1" dirty="0"/>
          </a:p>
          <a:p>
            <a:r>
              <a:rPr lang="es-MX" i="1" dirty="0">
                <a:hlinkClick r:id="rId8"/>
              </a:rPr>
              <a:t>http://www.sharepointnutsandbolts.com/2016/09/sharepoint-framework-web-part-properties-pages-groups-controls.html</a:t>
            </a:r>
            <a:endParaRPr lang="es-MX" i="1" dirty="0"/>
          </a:p>
          <a:p>
            <a:r>
              <a:rPr lang="en-US" dirty="0">
                <a:hlinkClick r:id="rId9"/>
              </a:rPr>
              <a:t>Chris O'Brien - Modern SharePoint sites and the SharePoint Framework – reference</a:t>
            </a:r>
            <a:endParaRPr lang="en-US" dirty="0"/>
          </a:p>
          <a:p>
            <a:r>
              <a:rPr lang="en-US" dirty="0">
                <a:hlinkClick r:id="rId10"/>
              </a:rPr>
              <a:t>https://github.com/OlivierCC/sp-client-custom-fields</a:t>
            </a:r>
            <a:endParaRPr lang="en-US" dirty="0"/>
          </a:p>
          <a:p>
            <a:r>
              <a:rPr lang="es-MX" i="1" dirty="0">
                <a:hlinkClick r:id="rId11"/>
              </a:rPr>
              <a:t>https://github.com/SharePoint/sp-dev-docs/wiki/Working-with-the-Logging-API</a:t>
            </a:r>
            <a:endParaRPr lang="es-MX" i="1" dirty="0"/>
          </a:p>
          <a:p>
            <a:r>
              <a:rPr lang="es-MX" dirty="0">
                <a:hlinkClick r:id="rId12"/>
              </a:rPr>
              <a:t>https://github.com/OlivierCC/spfx-40-fantastics</a:t>
            </a:r>
            <a:r>
              <a:rPr lang="es-MX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9774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SPFx</a:t>
            </a:r>
            <a:r>
              <a:rPr lang="en-US" dirty="0"/>
              <a:t> ?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21126"/>
          </a:xfrm>
        </p:spPr>
        <p:txBody>
          <a:bodyPr>
            <a:normAutofit/>
          </a:bodyPr>
          <a:lstStyle/>
          <a:p>
            <a:r>
              <a:rPr lang="es-MX" dirty="0" err="1"/>
              <a:t>SPFx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a new </a:t>
            </a:r>
            <a:r>
              <a:rPr lang="es-MX" dirty="0" err="1"/>
              <a:t>development</a:t>
            </a:r>
            <a:r>
              <a:rPr lang="es-MX" dirty="0"/>
              <a:t> </a:t>
            </a:r>
            <a:r>
              <a:rPr lang="es-MX" dirty="0" err="1"/>
              <a:t>model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building</a:t>
            </a:r>
            <a:r>
              <a:rPr lang="es-MX" dirty="0"/>
              <a:t> </a:t>
            </a:r>
            <a:r>
              <a:rPr lang="es-MX" dirty="0" err="1"/>
              <a:t>Client</a:t>
            </a:r>
            <a:r>
              <a:rPr lang="es-MX" dirty="0"/>
              <a:t> Web </a:t>
            </a:r>
            <a:r>
              <a:rPr lang="es-MX" dirty="0" err="1"/>
              <a:t>Parts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new Modern </a:t>
            </a:r>
            <a:r>
              <a:rPr lang="es-MX" dirty="0" err="1"/>
              <a:t>Sites</a:t>
            </a:r>
            <a:r>
              <a:rPr lang="es-MX" dirty="0"/>
              <a:t> </a:t>
            </a:r>
            <a:r>
              <a:rPr lang="es-MX" dirty="0" err="1"/>
              <a:t>Pages</a:t>
            </a:r>
            <a:r>
              <a:rPr lang="es-MX" dirty="0"/>
              <a:t>. </a:t>
            </a:r>
          </a:p>
          <a:p>
            <a:endParaRPr lang="es-MX" dirty="0"/>
          </a:p>
          <a:p>
            <a:r>
              <a:rPr lang="es-MX" dirty="0" err="1"/>
              <a:t>SPFx</a:t>
            </a:r>
            <a:r>
              <a:rPr lang="es-MX" dirty="0"/>
              <a:t> </a:t>
            </a:r>
            <a:r>
              <a:rPr lang="es-MX" dirty="0" err="1"/>
              <a:t>solutions</a:t>
            </a:r>
            <a:r>
              <a:rPr lang="es-MX" dirty="0"/>
              <a:t> </a:t>
            </a:r>
            <a:r>
              <a:rPr lang="es-MX" dirty="0" err="1"/>
              <a:t>consist</a:t>
            </a:r>
            <a:r>
              <a:rPr lang="es-MX" dirty="0"/>
              <a:t> 100% of JavaScript. </a:t>
            </a:r>
            <a:r>
              <a:rPr lang="en-US" dirty="0"/>
              <a:t>You can use any browser framework that you like – React, Handlebars, knockout, angular – take your pick.</a:t>
            </a:r>
          </a:p>
          <a:p>
            <a:endParaRPr lang="en-US" dirty="0"/>
          </a:p>
          <a:p>
            <a:r>
              <a:rPr lang="es-MX" dirty="0" err="1"/>
              <a:t>SPFx</a:t>
            </a:r>
            <a:r>
              <a:rPr lang="es-MX" dirty="0"/>
              <a:t> </a:t>
            </a:r>
            <a:r>
              <a:rPr lang="es-MX" dirty="0" err="1"/>
              <a:t>runs</a:t>
            </a:r>
            <a:r>
              <a:rPr lang="es-MX" dirty="0"/>
              <a:t> in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context</a:t>
            </a:r>
            <a:r>
              <a:rPr lang="es-MX" dirty="0"/>
              <a:t> of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current</a:t>
            </a:r>
            <a:r>
              <a:rPr lang="es-MX" dirty="0"/>
              <a:t> user. </a:t>
            </a:r>
            <a:r>
              <a:rPr lang="es-MX" dirty="0" err="1"/>
              <a:t>There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no </a:t>
            </a:r>
            <a:r>
              <a:rPr lang="es-MX" dirty="0" err="1"/>
              <a:t>permission</a:t>
            </a:r>
            <a:r>
              <a:rPr lang="es-MX" dirty="0"/>
              <a:t> </a:t>
            </a:r>
            <a:r>
              <a:rPr lang="es-MX" dirty="0" err="1"/>
              <a:t>elevation</a:t>
            </a:r>
            <a:r>
              <a:rPr lang="es-MX" dirty="0"/>
              <a:t> </a:t>
            </a:r>
            <a:r>
              <a:rPr lang="es-MX" dirty="0" err="1"/>
              <a:t>like</a:t>
            </a:r>
            <a:r>
              <a:rPr lang="es-MX" dirty="0"/>
              <a:t> </a:t>
            </a:r>
            <a:r>
              <a:rPr lang="es-MX" dirty="0" err="1"/>
              <a:t>you</a:t>
            </a:r>
            <a:r>
              <a:rPr lang="es-MX" dirty="0"/>
              <a:t> </a:t>
            </a:r>
            <a:r>
              <a:rPr lang="es-MX" dirty="0" err="1"/>
              <a:t>could</a:t>
            </a:r>
            <a:r>
              <a:rPr lang="es-MX" dirty="0"/>
              <a:t> do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farm</a:t>
            </a:r>
            <a:r>
              <a:rPr lang="es-MX" dirty="0"/>
              <a:t> </a:t>
            </a:r>
            <a:r>
              <a:rPr lang="es-MX" dirty="0" err="1"/>
              <a:t>solutions</a:t>
            </a:r>
            <a:r>
              <a:rPr lang="es-MX" dirty="0"/>
              <a:t> </a:t>
            </a:r>
            <a:r>
              <a:rPr lang="es-MX" dirty="0" err="1"/>
              <a:t>or</a:t>
            </a:r>
            <a:r>
              <a:rPr lang="es-MX" dirty="0"/>
              <a:t> app-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context</a:t>
            </a:r>
            <a:r>
              <a:rPr lang="es-MX" dirty="0"/>
              <a:t> in CSOM.</a:t>
            </a:r>
          </a:p>
          <a:p>
            <a:endParaRPr lang="es-MX" dirty="0"/>
          </a:p>
          <a:p>
            <a:r>
              <a:rPr lang="en-US" dirty="0"/>
              <a:t>The development tool chain is based on common open source client tools like Node.js, </a:t>
            </a:r>
            <a:r>
              <a:rPr lang="en-US" dirty="0" err="1"/>
              <a:t>npm</a:t>
            </a:r>
            <a:r>
              <a:rPr lang="en-US" dirty="0"/>
              <a:t>, </a:t>
            </a:r>
            <a:r>
              <a:rPr lang="en-US" dirty="0" err="1"/>
              <a:t>TypeScript</a:t>
            </a:r>
            <a:r>
              <a:rPr lang="en-US" dirty="0"/>
              <a:t>, yeoman, gulp.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19811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8" name="Rectangle 1536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6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5399" name="Group 6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5400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Isosceles Triangle 7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01" name="Isosceles Triangle 7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2" descr="create-connected-sharepoint-online-team-sites-in-seconds-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5458" y="808376"/>
            <a:ext cx="5376368" cy="3266143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s://blogs.office.com/wp-content/uploads/2016/05/SharePoint-team-site-and-mobile-ap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75551" y="983107"/>
            <a:ext cx="5376369" cy="2916681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Modern Site Pages</a:t>
            </a:r>
          </a:p>
        </p:txBody>
      </p:sp>
    </p:spTree>
    <p:extLst>
      <p:ext uri="{BB962C8B-B14F-4D97-AF65-F5344CB8AC3E}">
        <p14:creationId xmlns:p14="http://schemas.microsoft.com/office/powerpoint/2010/main" val="678202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405" y="2263376"/>
            <a:ext cx="10554574" cy="4313593"/>
          </a:xfrm>
        </p:spPr>
        <p:txBody>
          <a:bodyPr>
            <a:normAutofit fontScale="85000" lnSpcReduction="20000"/>
          </a:bodyPr>
          <a:lstStyle/>
          <a:p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code</a:t>
            </a:r>
            <a:r>
              <a:rPr lang="es-MX" dirty="0"/>
              <a:t> of </a:t>
            </a:r>
            <a:r>
              <a:rPr lang="es-MX" dirty="0" err="1"/>
              <a:t>SPFx</a:t>
            </a:r>
            <a:r>
              <a:rPr lang="es-MX" dirty="0"/>
              <a:t> </a:t>
            </a:r>
            <a:r>
              <a:rPr lang="es-MX" dirty="0" err="1"/>
              <a:t>solutions</a:t>
            </a:r>
            <a:r>
              <a:rPr lang="es-MX" dirty="0"/>
              <a:t> can be </a:t>
            </a:r>
            <a:r>
              <a:rPr lang="es-MX" dirty="0" err="1"/>
              <a:t>hosted</a:t>
            </a:r>
            <a:r>
              <a:rPr lang="es-MX" dirty="0"/>
              <a:t> </a:t>
            </a:r>
            <a:r>
              <a:rPr lang="es-MX" dirty="0" err="1"/>
              <a:t>anywhere</a:t>
            </a:r>
            <a:r>
              <a:rPr lang="es-MX" dirty="0"/>
              <a:t> </a:t>
            </a:r>
            <a:r>
              <a:rPr lang="es-MX" dirty="0" err="1"/>
              <a:t>you</a:t>
            </a:r>
            <a:r>
              <a:rPr lang="es-MX" dirty="0"/>
              <a:t> </a:t>
            </a:r>
            <a:r>
              <a:rPr lang="es-MX" dirty="0" err="1"/>
              <a:t>want</a:t>
            </a:r>
            <a:r>
              <a:rPr lang="es-MX" dirty="0"/>
              <a:t> (</a:t>
            </a:r>
            <a:r>
              <a:rPr lang="es-MX" dirty="0" err="1"/>
              <a:t>e.g</a:t>
            </a:r>
            <a:r>
              <a:rPr lang="es-MX" dirty="0"/>
              <a:t>. a CDN, </a:t>
            </a:r>
            <a:r>
              <a:rPr lang="es-MX" dirty="0" err="1"/>
              <a:t>or</a:t>
            </a:r>
            <a:r>
              <a:rPr lang="es-MX" dirty="0"/>
              <a:t> a </a:t>
            </a:r>
            <a:r>
              <a:rPr lang="es-MX" dirty="0" err="1"/>
              <a:t>website</a:t>
            </a:r>
            <a:r>
              <a:rPr lang="es-MX" dirty="0"/>
              <a:t> </a:t>
            </a:r>
            <a:r>
              <a:rPr lang="es-MX" dirty="0" err="1"/>
              <a:t>you</a:t>
            </a:r>
            <a:r>
              <a:rPr lang="es-MX" dirty="0"/>
              <a:t> host)</a:t>
            </a:r>
          </a:p>
          <a:p>
            <a:pPr fontAlgn="ctr"/>
            <a:endParaRPr lang="es-MX" dirty="0"/>
          </a:p>
          <a:p>
            <a:r>
              <a:rPr lang="es-MX" dirty="0" err="1"/>
              <a:t>Solutions</a:t>
            </a:r>
            <a:r>
              <a:rPr lang="es-MX" dirty="0"/>
              <a:t> </a:t>
            </a:r>
            <a:r>
              <a:rPr lang="es-MX" dirty="0" err="1"/>
              <a:t>built</a:t>
            </a:r>
            <a:r>
              <a:rPr lang="es-MX" dirty="0"/>
              <a:t> </a:t>
            </a:r>
            <a:r>
              <a:rPr lang="es-MX" dirty="0" err="1"/>
              <a:t>using</a:t>
            </a:r>
            <a:r>
              <a:rPr lang="es-MX" dirty="0"/>
              <a:t> </a:t>
            </a:r>
            <a:r>
              <a:rPr lang="es-MX" dirty="0" err="1"/>
              <a:t>SPFx</a:t>
            </a:r>
            <a:r>
              <a:rPr lang="es-MX" dirty="0"/>
              <a:t> can be </a:t>
            </a:r>
            <a:r>
              <a:rPr lang="es-MX" dirty="0" err="1"/>
              <a:t>used</a:t>
            </a:r>
            <a:r>
              <a:rPr lang="es-MX" dirty="0"/>
              <a:t> </a:t>
            </a:r>
            <a:r>
              <a:rPr lang="es-MX" dirty="0" err="1"/>
              <a:t>both</a:t>
            </a:r>
            <a:r>
              <a:rPr lang="es-MX" dirty="0"/>
              <a:t> </a:t>
            </a:r>
            <a:r>
              <a:rPr lang="es-MX" dirty="0" err="1"/>
              <a:t>on</a:t>
            </a:r>
            <a:r>
              <a:rPr lang="es-MX" dirty="0"/>
              <a:t> </a:t>
            </a:r>
            <a:r>
              <a:rPr lang="es-MX" dirty="0" err="1"/>
              <a:t>modern</a:t>
            </a:r>
            <a:r>
              <a:rPr lang="es-MX" dirty="0"/>
              <a:t> </a:t>
            </a:r>
            <a:r>
              <a:rPr lang="es-MX" dirty="0" err="1"/>
              <a:t>team</a:t>
            </a:r>
            <a:r>
              <a:rPr lang="es-MX" dirty="0"/>
              <a:t> </a:t>
            </a:r>
            <a:r>
              <a:rPr lang="es-MX" dirty="0" err="1"/>
              <a:t>sites</a:t>
            </a:r>
            <a:r>
              <a:rPr lang="es-MX" dirty="0"/>
              <a:t> as </a:t>
            </a:r>
            <a:r>
              <a:rPr lang="es-MX" dirty="0" err="1"/>
              <a:t>well</a:t>
            </a:r>
            <a:r>
              <a:rPr lang="es-MX" dirty="0"/>
              <a:t> as </a:t>
            </a:r>
            <a:r>
              <a:rPr lang="es-MX" dirty="0" err="1"/>
              <a:t>on</a:t>
            </a:r>
            <a:r>
              <a:rPr lang="es-MX" dirty="0"/>
              <a:t> </a:t>
            </a:r>
            <a:r>
              <a:rPr lang="es-MX" dirty="0" err="1"/>
              <a:t>existing</a:t>
            </a:r>
            <a:r>
              <a:rPr lang="es-MX" dirty="0"/>
              <a:t> </a:t>
            </a:r>
            <a:r>
              <a:rPr lang="es-MX" dirty="0" err="1"/>
              <a:t>sites</a:t>
            </a:r>
            <a:r>
              <a:rPr lang="es-MX" dirty="0"/>
              <a:t> </a:t>
            </a:r>
            <a:r>
              <a:rPr lang="es-MX" dirty="0" err="1"/>
              <a:t>using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classic</a:t>
            </a:r>
            <a:r>
              <a:rPr lang="es-MX" dirty="0"/>
              <a:t> SharePoint </a:t>
            </a:r>
            <a:r>
              <a:rPr lang="es-MX" dirty="0" err="1"/>
              <a:t>experience</a:t>
            </a:r>
            <a:r>
              <a:rPr lang="es-MX" dirty="0"/>
              <a:t>.</a:t>
            </a:r>
          </a:p>
          <a:p>
            <a:endParaRPr lang="es-MX" dirty="0"/>
          </a:p>
          <a:p>
            <a:r>
              <a:rPr lang="es-MX" dirty="0"/>
              <a:t>SharePoint </a:t>
            </a:r>
            <a:r>
              <a:rPr lang="es-MX" dirty="0" err="1"/>
              <a:t>Add-Ins</a:t>
            </a:r>
            <a:r>
              <a:rPr lang="es-MX" dirty="0"/>
              <a:t> are </a:t>
            </a:r>
            <a:r>
              <a:rPr lang="es-MX" dirty="0" err="1"/>
              <a:t>still</a:t>
            </a:r>
            <a:r>
              <a:rPr lang="es-MX" dirty="0"/>
              <a:t> </a:t>
            </a:r>
            <a:r>
              <a:rPr lang="es-MX" dirty="0" err="1"/>
              <a:t>fully</a:t>
            </a:r>
            <a:r>
              <a:rPr lang="es-MX" dirty="0"/>
              <a:t> </a:t>
            </a:r>
            <a:r>
              <a:rPr lang="es-MX" dirty="0" err="1"/>
              <a:t>supported</a:t>
            </a:r>
            <a:r>
              <a:rPr lang="es-MX" dirty="0"/>
              <a:t>. </a:t>
            </a:r>
            <a:r>
              <a:rPr lang="es-MX" dirty="0" err="1"/>
              <a:t>SPFx</a:t>
            </a:r>
            <a:r>
              <a:rPr lang="es-MX" dirty="0"/>
              <a:t> </a:t>
            </a:r>
            <a:r>
              <a:rPr lang="es-MX" dirty="0" err="1"/>
              <a:t>does</a:t>
            </a:r>
            <a:r>
              <a:rPr lang="es-MX" dirty="0"/>
              <a:t> NOT </a:t>
            </a:r>
            <a:r>
              <a:rPr lang="es-MX" dirty="0" err="1"/>
              <a:t>replace</a:t>
            </a:r>
            <a:r>
              <a:rPr lang="es-MX" dirty="0"/>
              <a:t> ANY of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previous</a:t>
            </a:r>
            <a:r>
              <a:rPr lang="es-MX" dirty="0"/>
              <a:t> </a:t>
            </a:r>
            <a:r>
              <a:rPr lang="es-MX" dirty="0" err="1"/>
              <a:t>development</a:t>
            </a:r>
            <a:r>
              <a:rPr lang="es-MX" dirty="0"/>
              <a:t> </a:t>
            </a:r>
            <a:r>
              <a:rPr lang="es-MX" dirty="0" err="1"/>
              <a:t>models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SharePoint. </a:t>
            </a:r>
          </a:p>
          <a:p>
            <a:endParaRPr lang="en-US" dirty="0"/>
          </a:p>
          <a:p>
            <a:r>
              <a:rPr lang="en-US" dirty="0"/>
              <a:t>SharePoint Framework Components</a:t>
            </a:r>
          </a:p>
          <a:p>
            <a:pPr lvl="1"/>
            <a:r>
              <a:rPr lang="en-US" dirty="0"/>
              <a:t>Client Side </a:t>
            </a:r>
            <a:r>
              <a:rPr lang="en-US" dirty="0" err="1"/>
              <a:t>Webparts</a:t>
            </a:r>
            <a:endParaRPr lang="es-MX" dirty="0"/>
          </a:p>
          <a:p>
            <a:pPr lvl="1"/>
            <a:r>
              <a:rPr lang="es-MX" dirty="0"/>
              <a:t>SharePoint </a:t>
            </a:r>
            <a:r>
              <a:rPr lang="es-MX" dirty="0" err="1"/>
              <a:t>Webhooks</a:t>
            </a:r>
            <a:r>
              <a:rPr lang="es-MX" dirty="0"/>
              <a:t> </a:t>
            </a:r>
            <a:r>
              <a:rPr lang="en-US" dirty="0"/>
              <a:t>–</a:t>
            </a:r>
            <a:r>
              <a:rPr lang="es-MX" dirty="0"/>
              <a:t> </a:t>
            </a:r>
            <a:r>
              <a:rPr lang="es-MX" dirty="0" err="1"/>
              <a:t>these</a:t>
            </a:r>
            <a:r>
              <a:rPr lang="es-MX" dirty="0"/>
              <a:t> are </a:t>
            </a:r>
            <a:r>
              <a:rPr lang="es-MX" dirty="0" err="1"/>
              <a:t>the</a:t>
            </a:r>
            <a:r>
              <a:rPr lang="es-MX" dirty="0"/>
              <a:t> new </a:t>
            </a:r>
            <a:r>
              <a:rPr lang="en-US" dirty="0"/>
              <a:t>“</a:t>
            </a:r>
            <a:r>
              <a:rPr lang="es-MX" dirty="0" err="1"/>
              <a:t>event</a:t>
            </a:r>
            <a:r>
              <a:rPr lang="es-MX" dirty="0"/>
              <a:t> receivers</a:t>
            </a:r>
            <a:r>
              <a:rPr lang="en-US" dirty="0"/>
              <a:t>”</a:t>
            </a:r>
            <a:endParaRPr lang="es-MX" dirty="0"/>
          </a:p>
          <a:p>
            <a:endParaRPr lang="en-US" dirty="0"/>
          </a:p>
          <a:p>
            <a:r>
              <a:rPr lang="en-US" dirty="0" err="1"/>
              <a:t>SPFx</a:t>
            </a:r>
            <a:r>
              <a:rPr lang="en-US" dirty="0"/>
              <a:t> is still on </a:t>
            </a:r>
            <a:r>
              <a:rPr lang="en-US" dirty="0">
                <a:hlinkClick r:id="rId2"/>
              </a:rPr>
              <a:t>developer preview phase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Latest package </a:t>
            </a:r>
            <a:r>
              <a:rPr lang="en-US" dirty="0">
                <a:hlinkClick r:id="rId3"/>
              </a:rPr>
              <a:t>Release Candidate 0</a:t>
            </a:r>
            <a:r>
              <a:rPr lang="en-US" dirty="0"/>
              <a:t> – Get latest SP package “</a:t>
            </a:r>
            <a:r>
              <a:rPr lang="es-MX" dirty="0" err="1"/>
              <a:t>npm</a:t>
            </a:r>
            <a:r>
              <a:rPr lang="es-MX" dirty="0"/>
              <a:t> i -g @</a:t>
            </a:r>
            <a:r>
              <a:rPr lang="es-MX" dirty="0" err="1"/>
              <a:t>microsoft</a:t>
            </a:r>
            <a:r>
              <a:rPr lang="es-MX" dirty="0"/>
              <a:t>/</a:t>
            </a:r>
            <a:r>
              <a:rPr lang="es-MX" dirty="0" err="1"/>
              <a:t>generator-sharepoint@latest</a:t>
            </a:r>
            <a:r>
              <a:rPr lang="es-MX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5885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71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Image result for spfx client webp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2" r="11930" b="1"/>
          <a:stretch/>
        </p:blipFill>
        <p:spPr bwMode="auto">
          <a:xfrm>
            <a:off x="-1" y="-1"/>
            <a:ext cx="122031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9" y="0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Client Side Web parts</a:t>
            </a:r>
          </a:p>
        </p:txBody>
      </p:sp>
    </p:spTree>
    <p:extLst>
      <p:ext uri="{BB962C8B-B14F-4D97-AF65-F5344CB8AC3E}">
        <p14:creationId xmlns:p14="http://schemas.microsoft.com/office/powerpoint/2010/main" val="334647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837" y="-280282"/>
            <a:ext cx="10571998" cy="970450"/>
          </a:xfrm>
        </p:spPr>
        <p:txBody>
          <a:bodyPr/>
          <a:lstStyle/>
          <a:p>
            <a:r>
              <a:rPr lang="en-US" sz="3200" dirty="0"/>
              <a:t>Web part example </a:t>
            </a:r>
            <a:endParaRPr lang="es-MX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816003"/>
            <a:ext cx="12192001" cy="604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73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 result for spfx property pa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63" r="-1" b="442"/>
          <a:stretch/>
        </p:blipFill>
        <p:spPr bwMode="auto">
          <a:xfrm>
            <a:off x="377503" y="2413000"/>
            <a:ext cx="2388649" cy="4180747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Property Pane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5574" y="2412999"/>
            <a:ext cx="3866520" cy="4180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following field types are supported:</a:t>
            </a:r>
          </a:p>
          <a:p>
            <a:pPr lvl="1"/>
            <a:r>
              <a:rPr lang="en-US" dirty="0"/>
              <a:t>Label</a:t>
            </a:r>
          </a:p>
          <a:p>
            <a:pPr lvl="1"/>
            <a:r>
              <a:rPr lang="en-US" dirty="0"/>
              <a:t>Textbox</a:t>
            </a:r>
          </a:p>
          <a:p>
            <a:pPr lvl="1"/>
            <a:r>
              <a:rPr lang="en-US" dirty="0"/>
              <a:t>Multi-line Textbox</a:t>
            </a:r>
          </a:p>
          <a:p>
            <a:pPr lvl="1"/>
            <a:r>
              <a:rPr lang="en-US" dirty="0"/>
              <a:t>Checkbox</a:t>
            </a:r>
          </a:p>
          <a:p>
            <a:pPr lvl="1"/>
            <a:r>
              <a:rPr lang="en-US" dirty="0"/>
              <a:t>Dropdown</a:t>
            </a:r>
          </a:p>
          <a:p>
            <a:pPr lvl="1"/>
            <a:r>
              <a:rPr lang="en-US" dirty="0"/>
              <a:t>Link</a:t>
            </a:r>
          </a:p>
          <a:p>
            <a:pPr lvl="1"/>
            <a:r>
              <a:rPr lang="en-US" dirty="0"/>
              <a:t>Slider</a:t>
            </a:r>
          </a:p>
          <a:p>
            <a:pPr lvl="1"/>
            <a:r>
              <a:rPr lang="en-US" dirty="0"/>
              <a:t>Toggle</a:t>
            </a:r>
          </a:p>
          <a:p>
            <a:pPr lvl="1"/>
            <a:r>
              <a:rPr lang="en-US" dirty="0">
                <a:hlinkClick r:id="rId3"/>
              </a:rPr>
              <a:t>Custom</a:t>
            </a:r>
            <a:endParaRPr lang="en-US" dirty="0"/>
          </a:p>
        </p:txBody>
      </p:sp>
      <p:graphicFrame>
        <p:nvGraphicFramePr>
          <p:cNvPr id="11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7936261"/>
              </p:ext>
            </p:extLst>
          </p:nvPr>
        </p:nvGraphicFramePr>
        <p:xfrm>
          <a:off x="7211516" y="4704656"/>
          <a:ext cx="464150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421">
                  <a:extLst>
                    <a:ext uri="{9D8B030D-6E8A-4147-A177-3AD203B41FA5}">
                      <a16:colId xmlns:a16="http://schemas.microsoft.com/office/drawing/2014/main" val="3345181831"/>
                    </a:ext>
                  </a:extLst>
                </a:gridCol>
                <a:gridCol w="2341080">
                  <a:extLst>
                    <a:ext uri="{9D8B030D-6E8A-4147-A177-3AD203B41FA5}">
                      <a16:colId xmlns:a16="http://schemas.microsoft.com/office/drawing/2014/main" val="367525297"/>
                    </a:ext>
                  </a:extLst>
                </a:gridCol>
              </a:tblGrid>
              <a:tr h="187646">
                <a:tc>
                  <a:txBody>
                    <a:bodyPr/>
                    <a:lstStyle/>
                    <a:p>
                      <a:r>
                        <a:rPr lang="en-US" sz="1400" dirty="0"/>
                        <a:t>Property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14861"/>
                  </a:ext>
                </a:extLst>
              </a:tr>
              <a:tr h="262191">
                <a:tc>
                  <a:txBody>
                    <a:bodyPr/>
                    <a:lstStyle/>
                    <a:p>
                      <a:r>
                        <a:rPr lang="es-MX" sz="1400" dirty="0" err="1">
                          <a:effectLst/>
                        </a:rPr>
                        <a:t>errorMessage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000" dirty="0">
                          <a:effectLst/>
                        </a:rPr>
                        <a:t>A </a:t>
                      </a:r>
                      <a:r>
                        <a:rPr lang="es-MX" sz="1000" dirty="0" err="1">
                          <a:effectLst/>
                        </a:rPr>
                        <a:t>static</a:t>
                      </a:r>
                      <a:r>
                        <a:rPr lang="es-MX" sz="1000" dirty="0">
                          <a:effectLst/>
                        </a:rPr>
                        <a:t> </a:t>
                      </a:r>
                      <a:r>
                        <a:rPr lang="es-MX" sz="1000" dirty="0" err="1">
                          <a:effectLst/>
                        </a:rPr>
                        <a:t>value</a:t>
                      </a:r>
                      <a:r>
                        <a:rPr lang="es-MX" sz="1000" dirty="0">
                          <a:effectLst/>
                        </a:rPr>
                        <a:t> </a:t>
                      </a:r>
                      <a:r>
                        <a:rPr lang="es-MX" sz="1000" dirty="0" err="1">
                          <a:effectLst/>
                        </a:rPr>
                        <a:t>for</a:t>
                      </a:r>
                      <a:r>
                        <a:rPr lang="es-MX" sz="1000" dirty="0">
                          <a:effectLst/>
                        </a:rPr>
                        <a:t> </a:t>
                      </a:r>
                      <a:r>
                        <a:rPr lang="es-MX" sz="1000" dirty="0" err="1">
                          <a:effectLst/>
                        </a:rPr>
                        <a:t>the</a:t>
                      </a:r>
                      <a:r>
                        <a:rPr lang="es-MX" sz="1000" dirty="0">
                          <a:effectLst/>
                        </a:rPr>
                        <a:t> error </a:t>
                      </a:r>
                      <a:r>
                        <a:rPr lang="es-MX" sz="1000" dirty="0" err="1">
                          <a:effectLst/>
                        </a:rPr>
                        <a:t>message</a:t>
                      </a:r>
                      <a:endParaRPr lang="es-MX" sz="1000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5469092"/>
                  </a:ext>
                </a:extLst>
              </a:tr>
              <a:tr h="26219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 err="1">
                          <a:effectLst/>
                        </a:rPr>
                        <a:t>onGetErrorMessage</a:t>
                      </a:r>
                      <a:endParaRPr lang="es-MX" sz="1400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000" dirty="0">
                          <a:effectLst/>
                        </a:rPr>
                        <a:t>Pointer to </a:t>
                      </a:r>
                      <a:r>
                        <a:rPr lang="es-MX" sz="1000" dirty="0" err="1">
                          <a:effectLst/>
                        </a:rPr>
                        <a:t>function</a:t>
                      </a:r>
                      <a:r>
                        <a:rPr lang="es-MX" sz="1000" dirty="0">
                          <a:effectLst/>
                        </a:rPr>
                        <a:t> to use </a:t>
                      </a:r>
                      <a:r>
                        <a:rPr lang="es-MX" sz="1000" dirty="0" err="1">
                          <a:effectLst/>
                        </a:rPr>
                        <a:t>for</a:t>
                      </a:r>
                      <a:r>
                        <a:rPr lang="es-MX" sz="1000" dirty="0">
                          <a:effectLst/>
                        </a:rPr>
                        <a:t> </a:t>
                      </a:r>
                      <a:r>
                        <a:rPr lang="es-MX" sz="1000" dirty="0" err="1">
                          <a:effectLst/>
                        </a:rPr>
                        <a:t>validation</a:t>
                      </a:r>
                      <a:endParaRPr lang="en-US" sz="12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775793"/>
                  </a:ext>
                </a:extLst>
              </a:tr>
              <a:tr h="37015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deferredValidationTime</a:t>
                      </a:r>
                      <a:endParaRPr lang="es-MX" sz="1400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000" dirty="0" err="1">
                          <a:effectLst/>
                        </a:rPr>
                        <a:t>Amount</a:t>
                      </a:r>
                      <a:r>
                        <a:rPr lang="es-MX" sz="1000" dirty="0">
                          <a:effectLst/>
                        </a:rPr>
                        <a:t> of time (</a:t>
                      </a:r>
                      <a:r>
                        <a:rPr lang="es-MX" sz="1000" dirty="0" err="1">
                          <a:effectLst/>
                        </a:rPr>
                        <a:t>milliseconds</a:t>
                      </a:r>
                      <a:r>
                        <a:rPr lang="es-MX" sz="1000" dirty="0">
                          <a:effectLst/>
                        </a:rPr>
                        <a:t>) to </a:t>
                      </a:r>
                      <a:r>
                        <a:rPr lang="es-MX" sz="1000" dirty="0" err="1">
                          <a:effectLst/>
                        </a:rPr>
                        <a:t>wait</a:t>
                      </a:r>
                      <a:r>
                        <a:rPr lang="es-MX" sz="1000" dirty="0">
                          <a:effectLst/>
                        </a:rPr>
                        <a:t> </a:t>
                      </a:r>
                      <a:r>
                        <a:rPr lang="es-MX" sz="1000" dirty="0" err="1">
                          <a:effectLst/>
                        </a:rPr>
                        <a:t>before</a:t>
                      </a:r>
                      <a:r>
                        <a:rPr lang="es-MX" sz="1000" dirty="0">
                          <a:effectLst/>
                        </a:rPr>
                        <a:t> </a:t>
                      </a:r>
                      <a:r>
                        <a:rPr lang="es-MX" sz="1000" dirty="0" err="1">
                          <a:effectLst/>
                        </a:rPr>
                        <a:t>showing</a:t>
                      </a:r>
                      <a:r>
                        <a:rPr lang="es-MX" sz="1000" dirty="0">
                          <a:effectLst/>
                        </a:rPr>
                        <a:t> </a:t>
                      </a:r>
                      <a:r>
                        <a:rPr lang="es-MX" sz="1000" dirty="0" err="1">
                          <a:effectLst/>
                        </a:rPr>
                        <a:t>the</a:t>
                      </a:r>
                      <a:r>
                        <a:rPr lang="es-MX" sz="1000" dirty="0">
                          <a:effectLst/>
                        </a:rPr>
                        <a:t> </a:t>
                      </a:r>
                      <a:r>
                        <a:rPr lang="es-MX" sz="1000" dirty="0" err="1">
                          <a:effectLst/>
                        </a:rPr>
                        <a:t>validation</a:t>
                      </a:r>
                      <a:r>
                        <a:rPr lang="es-MX" sz="1000" dirty="0">
                          <a:effectLst/>
                        </a:rPr>
                        <a:t> error </a:t>
                      </a:r>
                      <a:r>
                        <a:rPr lang="es-MX" sz="1000" dirty="0" err="1">
                          <a:effectLst/>
                        </a:rPr>
                        <a:t>message</a:t>
                      </a:r>
                      <a:endParaRPr lang="es-MX" sz="1000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9650893"/>
                  </a:ext>
                </a:extLst>
              </a:tr>
            </a:tbl>
          </a:graphicData>
        </a:graphic>
      </p:graphicFrame>
      <p:sp>
        <p:nvSpPr>
          <p:cNvPr id="13" name="Content Placeholder 2"/>
          <p:cNvSpPr txBox="1">
            <a:spLocks/>
          </p:cNvSpPr>
          <p:nvPr/>
        </p:nvSpPr>
        <p:spPr>
          <a:xfrm>
            <a:off x="7366481" y="2396162"/>
            <a:ext cx="4244466" cy="210721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property pane has three key metadata:</a:t>
            </a:r>
          </a:p>
          <a:p>
            <a:pPr lvl="1"/>
            <a:r>
              <a:rPr lang="en-US" dirty="0"/>
              <a:t>Pages</a:t>
            </a:r>
          </a:p>
          <a:p>
            <a:pPr lvl="1"/>
            <a:r>
              <a:rPr lang="en-US" dirty="0"/>
              <a:t>Header</a:t>
            </a:r>
          </a:p>
          <a:p>
            <a:pPr lvl="1"/>
            <a:r>
              <a:rPr lang="en-US" dirty="0"/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2946505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675" r="38351" b="-1"/>
          <a:stretch/>
        </p:blipFill>
        <p:spPr>
          <a:xfrm>
            <a:off x="960438" y="2413000"/>
            <a:ext cx="2913062" cy="362836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Location Strings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30699" y="2413000"/>
            <a:ext cx="7052733" cy="3632200"/>
          </a:xfrm>
        </p:spPr>
        <p:txBody>
          <a:bodyPr>
            <a:normAutofit/>
          </a:bodyPr>
          <a:lstStyle/>
          <a:p>
            <a:r>
              <a:rPr lang="en-US" dirty="0"/>
              <a:t>Location files in JSON format</a:t>
            </a:r>
          </a:p>
          <a:p>
            <a:r>
              <a:rPr lang="en-US" dirty="0"/>
              <a:t>Same as Resources files (XML) on a VS Solution</a:t>
            </a:r>
          </a:p>
          <a:p>
            <a:endParaRPr lang="es-MX" dirty="0"/>
          </a:p>
        </p:txBody>
      </p:sp>
      <p:sp>
        <p:nvSpPr>
          <p:cNvPr id="13" name="Rectangle 12"/>
          <p:cNvSpPr/>
          <p:nvPr/>
        </p:nvSpPr>
        <p:spPr>
          <a:xfrm>
            <a:off x="11268579" y="1131131"/>
            <a:ext cx="8331200" cy="5816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38329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2416</TotalTime>
  <Words>700</Words>
  <Application>Microsoft Office PowerPoint</Application>
  <PresentationFormat>Widescreen</PresentationFormat>
  <Paragraphs>145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</vt:lpstr>
      <vt:lpstr>Georgia</vt:lpstr>
      <vt:lpstr>sc_segoe-ui_normal</vt:lpstr>
      <vt:lpstr>Wingdings 2</vt:lpstr>
      <vt:lpstr>Quotable</vt:lpstr>
      <vt:lpstr>SharePoint Framework (SPFx)</vt:lpstr>
      <vt:lpstr>Historical SP Development Models</vt:lpstr>
      <vt:lpstr>What is SPFx ?</vt:lpstr>
      <vt:lpstr>Modern Site Pages</vt:lpstr>
      <vt:lpstr>Important Notes</vt:lpstr>
      <vt:lpstr>Client Side Web parts</vt:lpstr>
      <vt:lpstr>Web part example </vt:lpstr>
      <vt:lpstr>Property Pane</vt:lpstr>
      <vt:lpstr>Location Strings</vt:lpstr>
      <vt:lpstr>Logging API</vt:lpstr>
      <vt:lpstr>Development Environment</vt:lpstr>
      <vt:lpstr>New Development Workflow</vt:lpstr>
      <vt:lpstr>Toolchain Comparison</vt:lpstr>
      <vt:lpstr>Modern Toolchain</vt:lpstr>
      <vt:lpstr>SharePoint Workbench</vt:lpstr>
      <vt:lpstr>Set up Dev Environment</vt:lpstr>
      <vt:lpstr>Solution Folder Structure</vt:lpstr>
      <vt:lpstr>Demo</vt:lpstr>
      <vt:lpstr>Demo Steps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Arturo De la Garza</dc:creator>
  <cp:lastModifiedBy>Arturo De la Garza</cp:lastModifiedBy>
  <cp:revision>38</cp:revision>
  <dcterms:created xsi:type="dcterms:W3CDTF">2017-01-10T14:05:42Z</dcterms:created>
  <dcterms:modified xsi:type="dcterms:W3CDTF">2017-01-17T18:49:38Z</dcterms:modified>
</cp:coreProperties>
</file>